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282" r:id="rId2"/>
    <p:sldId id="281" r:id="rId3"/>
    <p:sldId id="283" r:id="rId4"/>
    <p:sldId id="265" r:id="rId5"/>
    <p:sldId id="284" r:id="rId6"/>
    <p:sldId id="285" r:id="rId7"/>
    <p:sldId id="286" r:id="rId8"/>
  </p:sldIdLst>
  <p:sldSz cx="37463413" cy="210677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2" userDrawn="1">
          <p15:clr>
            <a:srgbClr val="A4A3A4"/>
          </p15:clr>
        </p15:guide>
        <p15:guide id="2" orient="horz" pos="3396" userDrawn="1">
          <p15:clr>
            <a:srgbClr val="A4A3A4"/>
          </p15:clr>
        </p15:guide>
        <p15:guide id="3" pos="23056" userDrawn="1">
          <p15:clr>
            <a:srgbClr val="A4A3A4"/>
          </p15:clr>
        </p15:guide>
        <p15:guide id="4" pos="520" userDrawn="1">
          <p15:clr>
            <a:srgbClr val="A4A3A4"/>
          </p15:clr>
        </p15:guide>
        <p15:guide id="5" pos="5848" userDrawn="1">
          <p15:clr>
            <a:srgbClr val="A4A3A4"/>
          </p15:clr>
        </p15:guide>
        <p15:guide id="6" pos="6232" userDrawn="1">
          <p15:clr>
            <a:srgbClr val="A4A3A4"/>
          </p15:clr>
        </p15:guide>
        <p15:guide id="7" pos="11608" userDrawn="1">
          <p15:clr>
            <a:srgbClr val="A4A3A4"/>
          </p15:clr>
        </p15:guide>
        <p15:guide id="8" pos="11992" userDrawn="1">
          <p15:clr>
            <a:srgbClr val="A4A3A4"/>
          </p15:clr>
        </p15:guide>
        <p15:guide id="9" pos="17368" userDrawn="1">
          <p15:clr>
            <a:srgbClr val="A4A3A4"/>
          </p15:clr>
        </p15:guide>
        <p15:guide id="10" pos="17752" userDrawn="1">
          <p15:clr>
            <a:srgbClr val="A4A3A4"/>
          </p15:clr>
        </p15:guide>
        <p15:guide id="11" orient="horz" pos="12684" userDrawn="1">
          <p15:clr>
            <a:srgbClr val="A4A3A4"/>
          </p15:clr>
        </p15:guide>
        <p15:guide id="12" orient="horz" pos="36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h Cheves" initials="HC" lastIdx="15" clrIdx="0">
    <p:extLst>
      <p:ext uri="{19B8F6BF-5375-455C-9EA6-DF929625EA0E}">
        <p15:presenceInfo xmlns:p15="http://schemas.microsoft.com/office/powerpoint/2012/main" userId="S::hcheves@usc.edu::1d4165aa-1380-4bd5-b792-7aa6308a4ef1" providerId="AD"/>
      </p:ext>
    </p:extLst>
  </p:cmAuthor>
  <p:cmAuthor id="2" name="Yujia Zhang" initials="YZ" lastIdx="2" clrIdx="1">
    <p:extLst>
      <p:ext uri="{19B8F6BF-5375-455C-9EA6-DF929625EA0E}">
        <p15:presenceInfo xmlns:p15="http://schemas.microsoft.com/office/powerpoint/2012/main" userId="S::zhan834@usc.edu::8abf8aba-2b2a-4aaf-83f7-0a725d44588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  <a:srgbClr val="FFCC00"/>
    <a:srgbClr val="FF0000"/>
    <a:srgbClr val="F5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75"/>
    <p:restoredTop sz="94689"/>
  </p:normalViewPr>
  <p:slideViewPr>
    <p:cSldViewPr snapToGrid="0" snapToObjects="1">
      <p:cViewPr varScale="1">
        <p:scale>
          <a:sx n="35" d="100"/>
          <a:sy n="35" d="100"/>
        </p:scale>
        <p:origin x="1192" y="192"/>
      </p:cViewPr>
      <p:guideLst>
        <p:guide orient="horz" pos="3132"/>
        <p:guide orient="horz" pos="3396"/>
        <p:guide pos="23056"/>
        <p:guide pos="520"/>
        <p:guide pos="5848"/>
        <p:guide pos="6232"/>
        <p:guide pos="11608"/>
        <p:guide pos="11992"/>
        <p:guide pos="17368"/>
        <p:guide pos="17752"/>
        <p:guide orient="horz" pos="12684"/>
        <p:guide orient="horz" pos="36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3784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36533-E22B-2B4C-B5E8-F902600A42DB}" type="datetimeFigureOut">
              <a:rPr lang="en-US" smtClean="0"/>
              <a:t>5/27/22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DD426-1ACA-1E4C-AE87-A547C473B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78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86D7A-222B-BC4E-982C-46748DC477C8}" type="datetimeFigureOut">
              <a:rPr lang="en-US" smtClean="0"/>
              <a:t>5/27/22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0EF6E-EB4E-C743-B793-CD7D10150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80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0EF6E-EB4E-C743-B793-CD7D10150F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03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F9FFF-AC8A-4546-975B-5ED836DC3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927" y="3447889"/>
            <a:ext cx="28097560" cy="7334685"/>
          </a:xfrm>
        </p:spPr>
        <p:txBody>
          <a:bodyPr anchor="b"/>
          <a:lstStyle>
            <a:lvl1pPr algn="ctr">
              <a:defRPr sz="1843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FBCC1-0D45-DA4E-87DD-C2BD936F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2927" y="11065427"/>
            <a:ext cx="28097560" cy="5086486"/>
          </a:xfrm>
        </p:spPr>
        <p:txBody>
          <a:bodyPr/>
          <a:lstStyle>
            <a:lvl1pPr marL="0" indent="0" algn="ctr">
              <a:buNone/>
              <a:defRPr sz="7373"/>
            </a:lvl1pPr>
            <a:lvl2pPr marL="1404518" indent="0" algn="ctr">
              <a:buNone/>
              <a:defRPr sz="6144"/>
            </a:lvl2pPr>
            <a:lvl3pPr marL="2809037" indent="0" algn="ctr">
              <a:buNone/>
              <a:defRPr sz="5530"/>
            </a:lvl3pPr>
            <a:lvl4pPr marL="4213555" indent="0" algn="ctr">
              <a:buNone/>
              <a:defRPr sz="4915"/>
            </a:lvl4pPr>
            <a:lvl5pPr marL="5618074" indent="0" algn="ctr">
              <a:buNone/>
              <a:defRPr sz="4915"/>
            </a:lvl5pPr>
            <a:lvl6pPr marL="7022592" indent="0" algn="ctr">
              <a:buNone/>
              <a:defRPr sz="4915"/>
            </a:lvl6pPr>
            <a:lvl7pPr marL="8427110" indent="0" algn="ctr">
              <a:buNone/>
              <a:defRPr sz="4915"/>
            </a:lvl7pPr>
            <a:lvl8pPr marL="9831629" indent="0" algn="ctr">
              <a:buNone/>
              <a:defRPr sz="4915"/>
            </a:lvl8pPr>
            <a:lvl9pPr marL="11236147" indent="0" algn="ctr">
              <a:buNone/>
              <a:defRPr sz="491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F73DA-0269-D047-A814-DB28664E5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E7F0B-FCD4-2B43-8CB3-2641E71F0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D9A0D-684B-B541-AF8C-0FB88CFE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2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D4EAE-403C-8348-82BF-15C81C16E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64171-B956-5140-9237-05F424CB8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56970-5D9A-F840-B088-2E48804B1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71519-1787-8847-83DC-BE4985090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1CF7C-1233-1D40-B1C1-BC544192E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0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6D1B02-BE04-D243-8BA0-DC7CE9F8A9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6809755" y="1121661"/>
            <a:ext cx="8078048" cy="17853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FC9E14-674F-604E-B10E-B4354B071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75609" y="1121661"/>
            <a:ext cx="23765853" cy="17853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EFFF8-B5D8-924B-AF9A-ACBA0E525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F78F6-7585-3D44-A834-B501B42B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81CCD-8DA6-A945-A63B-431F000A4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8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E6493-371D-5449-A9CB-EE69B1FA3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1E5AE-B9C4-5746-B20D-1758F4522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F263F-12A3-2E44-944F-EEEF30781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25F54-F878-3E40-A6CF-E932BA0B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34329-6DA9-8148-BCE2-E8D25D34A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1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0C9E0-1E49-AA4D-AB85-55E3CFABB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6097" y="5252301"/>
            <a:ext cx="32312194" cy="8763582"/>
          </a:xfrm>
        </p:spPr>
        <p:txBody>
          <a:bodyPr anchor="b"/>
          <a:lstStyle>
            <a:lvl1pPr>
              <a:defRPr sz="1843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75B3E-7193-F94F-B98D-EEC3D9EF2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56097" y="14098790"/>
            <a:ext cx="32312194" cy="4608561"/>
          </a:xfrm>
        </p:spPr>
        <p:txBody>
          <a:bodyPr/>
          <a:lstStyle>
            <a:lvl1pPr marL="0" indent="0">
              <a:buNone/>
              <a:defRPr sz="7373">
                <a:solidFill>
                  <a:schemeClr val="tx1">
                    <a:tint val="75000"/>
                  </a:schemeClr>
                </a:solidFill>
              </a:defRPr>
            </a:lvl1pPr>
            <a:lvl2pPr marL="1404518" indent="0">
              <a:buNone/>
              <a:defRPr sz="6144">
                <a:solidFill>
                  <a:schemeClr val="tx1">
                    <a:tint val="75000"/>
                  </a:schemeClr>
                </a:solidFill>
              </a:defRPr>
            </a:lvl2pPr>
            <a:lvl3pPr marL="2809037" indent="0">
              <a:buNone/>
              <a:defRPr sz="5530">
                <a:solidFill>
                  <a:schemeClr val="tx1">
                    <a:tint val="75000"/>
                  </a:schemeClr>
                </a:solidFill>
              </a:defRPr>
            </a:lvl3pPr>
            <a:lvl4pPr marL="4213555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4pPr>
            <a:lvl5pPr marL="5618074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5pPr>
            <a:lvl6pPr marL="7022592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6pPr>
            <a:lvl7pPr marL="8427110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7pPr>
            <a:lvl8pPr marL="9831629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8pPr>
            <a:lvl9pPr marL="11236147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3D0C2-7B6E-0E48-84B2-B031A2F0F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531FA-F16A-A040-905B-60FDD8F03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D803B-BBF2-C248-9D28-25BCF84B8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65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76552-5F19-024D-949C-A623EFFE1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544B2-9885-334F-8AC1-008EA3E7D7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75609" y="5608303"/>
            <a:ext cx="15921951" cy="13367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E883F-C1D5-DC42-8D63-783B633F8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965853" y="5608303"/>
            <a:ext cx="15921951" cy="13367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DBF86-5102-1B48-B82C-D838BDB2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D31EC-96F8-7D47-8237-AE78E0727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B290E-68E6-EE4C-9A57-C4D234985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37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06AF9-D1B7-0548-B26B-2EA119457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489" y="1121662"/>
            <a:ext cx="32312194" cy="40721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48A99-45E1-9342-9979-5C6F456B7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0491" y="5164517"/>
            <a:ext cx="15848778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7FC1B-A264-A949-A3EE-4B8A69B2C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0491" y="7695568"/>
            <a:ext cx="15848778" cy="1131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ED73D3-61BE-AE4A-A2B7-0977726F25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8965853" y="5164517"/>
            <a:ext cx="15926830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083051-D3FC-D447-BBE0-AF09852347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8965853" y="7695568"/>
            <a:ext cx="15926830" cy="1131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E52BF8-A4BE-6543-981E-08DEFDF76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846918-CE47-AE45-A1B6-3E052F04B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883ABC-3C7D-094C-884C-2617827D1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1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93F5F-14AC-1D46-8CBA-C18ED6745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DEA1E6-2098-5643-A03E-A1694CCFD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DA8E6-00A6-3B47-A46B-1D44474AF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18A86-B767-7741-9A81-0E88B5DFB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6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741986-6610-A44B-8AB0-6F1B9BF89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818700-4448-DD46-877D-F249ACC62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B95183-B95C-7F4F-8D1D-F89B83CBC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0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BD753-6F52-8F48-9AC8-401291513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39A2F-0189-3E41-9FA0-1795CD4C5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6830" y="3033362"/>
            <a:ext cx="18965853" cy="14971731"/>
          </a:xfrm>
        </p:spPr>
        <p:txBody>
          <a:bodyPr/>
          <a:lstStyle>
            <a:lvl1pPr>
              <a:defRPr sz="9830"/>
            </a:lvl1pPr>
            <a:lvl2pPr>
              <a:defRPr sz="8602"/>
            </a:lvl2pPr>
            <a:lvl3pPr>
              <a:defRPr sz="7373"/>
            </a:lvl3pPr>
            <a:lvl4pPr>
              <a:defRPr sz="6144"/>
            </a:lvl4pPr>
            <a:lvl5pPr>
              <a:defRPr sz="6144"/>
            </a:lvl5pPr>
            <a:lvl6pPr>
              <a:defRPr sz="6144"/>
            </a:lvl6pPr>
            <a:lvl7pPr>
              <a:defRPr sz="6144"/>
            </a:lvl7pPr>
            <a:lvl8pPr>
              <a:defRPr sz="6144"/>
            </a:lvl8pPr>
            <a:lvl9pPr>
              <a:defRPr sz="61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1A150-5BE7-5246-9610-3BBC830B7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6DCCA-EA1D-064B-A575-E293B4A8D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D4696-51A9-2A4E-A950-9177F734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4690C1-C37E-9A45-89FD-B36F6EB3F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1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AAFB4-18F5-A44B-BD1E-4827A0DE6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B5199A-5EE8-5342-AD1E-858E83E2D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5926830" y="3033362"/>
            <a:ext cx="18965853" cy="14971731"/>
          </a:xfrm>
        </p:spPr>
        <p:txBody>
          <a:bodyPr/>
          <a:lstStyle>
            <a:lvl1pPr marL="0" indent="0">
              <a:buNone/>
              <a:defRPr sz="9830"/>
            </a:lvl1pPr>
            <a:lvl2pPr marL="1404518" indent="0">
              <a:buNone/>
              <a:defRPr sz="8602"/>
            </a:lvl2pPr>
            <a:lvl3pPr marL="2809037" indent="0">
              <a:buNone/>
              <a:defRPr sz="7373"/>
            </a:lvl3pPr>
            <a:lvl4pPr marL="4213555" indent="0">
              <a:buNone/>
              <a:defRPr sz="6144"/>
            </a:lvl4pPr>
            <a:lvl5pPr marL="5618074" indent="0">
              <a:buNone/>
              <a:defRPr sz="6144"/>
            </a:lvl5pPr>
            <a:lvl6pPr marL="7022592" indent="0">
              <a:buNone/>
              <a:defRPr sz="6144"/>
            </a:lvl6pPr>
            <a:lvl7pPr marL="8427110" indent="0">
              <a:buNone/>
              <a:defRPr sz="6144"/>
            </a:lvl7pPr>
            <a:lvl8pPr marL="9831629" indent="0">
              <a:buNone/>
              <a:defRPr sz="6144"/>
            </a:lvl8pPr>
            <a:lvl9pPr marL="11236147" indent="0">
              <a:buNone/>
              <a:defRPr sz="6144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50B754-7BF4-E845-9D02-B696C7F3C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75858-9AAC-F149-A4B6-489FF089F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08E93-6A14-634A-9DC9-967724ABC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6415B-DA2A-1846-B274-4EB2BAF5A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77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FBA8BC-A7B4-134D-B1BE-1F90F55EB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610" y="1121662"/>
            <a:ext cx="32312194" cy="4072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C533E-DAE1-A54B-81A0-9C1C1BF9C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75610" y="5608303"/>
            <a:ext cx="32312194" cy="13367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9104F-5D9F-F949-8854-0EEE62DE4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75610" y="19526650"/>
            <a:ext cx="8429268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C215E-A35C-F541-8D12-809DEB46E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409756" y="19526650"/>
            <a:ext cx="12643902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59277-9FC4-BE47-B4F1-582BFA1A3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458535" y="19526650"/>
            <a:ext cx="8429268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851152F1-44F6-5B41-A19B-E0CD1EA108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" y="0"/>
            <a:ext cx="37463413" cy="3512576"/>
          </a:xfrm>
          <a:prstGeom prst="rect">
            <a:avLst/>
          </a:prstGeom>
          <a:solidFill>
            <a:srgbClr val="A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1EADDB-F430-B64F-80F9-2FBDDFFA2247}"/>
              </a:ext>
            </a:extLst>
          </p:cNvPr>
          <p:cNvSpPr/>
          <p:nvPr userDrawn="1"/>
        </p:nvSpPr>
        <p:spPr>
          <a:xfrm>
            <a:off x="-1" y="3478193"/>
            <a:ext cx="37463413" cy="180925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36">
            <a:extLst>
              <a:ext uri="{FF2B5EF4-FFF2-40B4-BE49-F238E27FC236}">
                <a16:creationId xmlns:a16="http://schemas.microsoft.com/office/drawing/2014/main" id="{7602D6B1-ABFE-4641-BE21-9CD8CBFEE1B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9082085"/>
            <a:ext cx="37463413" cy="1985628"/>
          </a:xfrm>
          <a:prstGeom prst="rect">
            <a:avLst/>
          </a:prstGeom>
          <a:solidFill>
            <a:srgbClr val="A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69B3AD1-98D0-D14F-88FC-8D8D42B1848F}"/>
              </a:ext>
            </a:extLst>
          </p:cNvPr>
          <p:cNvCxnSpPr/>
          <p:nvPr userDrawn="1"/>
        </p:nvCxnSpPr>
        <p:spPr>
          <a:xfrm>
            <a:off x="28194626" y="19527805"/>
            <a:ext cx="0" cy="1063256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7C7FB98C-6A7B-814B-8BC5-F3A6F13ED4C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6000"/>
          </a:blip>
          <a:stretch>
            <a:fillRect/>
          </a:stretch>
        </p:blipFill>
        <p:spPr>
          <a:xfrm>
            <a:off x="269058" y="19263366"/>
            <a:ext cx="4613103" cy="1592133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2CEDA9DF-E982-1843-8AD2-17354BD31D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alphaModFix amt="51000"/>
          </a:blip>
          <a:srcRect l="-3020" t="-3299" r="-6212" b="49195"/>
          <a:stretch/>
        </p:blipFill>
        <p:spPr>
          <a:xfrm>
            <a:off x="30632401" y="0"/>
            <a:ext cx="6831012" cy="347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02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2809037" rtl="0" eaLnBrk="1" latinLnBrk="0" hangingPunct="1">
        <a:lnSpc>
          <a:spcPct val="90000"/>
        </a:lnSpc>
        <a:spcBef>
          <a:spcPct val="0"/>
        </a:spcBef>
        <a:buNone/>
        <a:defRPr sz="135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2259" indent="-702259" algn="l" defTabSz="2809037" rtl="0" eaLnBrk="1" latinLnBrk="0" hangingPunct="1">
        <a:lnSpc>
          <a:spcPct val="90000"/>
        </a:lnSpc>
        <a:spcBef>
          <a:spcPts val="3072"/>
        </a:spcBef>
        <a:buFont typeface="Arial" panose="020B0604020202020204" pitchFamily="34" charset="0"/>
        <a:buChar char="•"/>
        <a:defRPr sz="8602" kern="1200">
          <a:solidFill>
            <a:schemeClr val="tx1"/>
          </a:solidFill>
          <a:latin typeface="+mn-lt"/>
          <a:ea typeface="+mn-ea"/>
          <a:cs typeface="+mn-cs"/>
        </a:defRPr>
      </a:lvl1pPr>
      <a:lvl2pPr marL="210677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7373" kern="1200">
          <a:solidFill>
            <a:schemeClr val="tx1"/>
          </a:solidFill>
          <a:latin typeface="+mn-lt"/>
          <a:ea typeface="+mn-ea"/>
          <a:cs typeface="+mn-cs"/>
        </a:defRPr>
      </a:lvl2pPr>
      <a:lvl3pPr marL="351129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6144" kern="1200">
          <a:solidFill>
            <a:schemeClr val="tx1"/>
          </a:solidFill>
          <a:latin typeface="+mn-lt"/>
          <a:ea typeface="+mn-ea"/>
          <a:cs typeface="+mn-cs"/>
        </a:defRPr>
      </a:lvl3pPr>
      <a:lvl4pPr marL="4915814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6320333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724851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9129370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1053388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93840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1pPr>
      <a:lvl2pPr marL="1404518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2pPr>
      <a:lvl3pPr marL="280903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3pPr>
      <a:lvl4pPr marL="4213555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5618074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022592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842711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9831629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23614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vid-arc.loni.usc.edu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DA62AB4-997F-AC41-B081-923183123041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loni.usc.edu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BA4834-11AE-9246-8C38-81E90309A447}"/>
              </a:ext>
            </a:extLst>
          </p:cNvPr>
          <p:cNvSpPr txBox="1"/>
          <p:nvPr/>
        </p:nvSpPr>
        <p:spPr>
          <a:xfrm>
            <a:off x="7877889" y="12592594"/>
            <a:ext cx="217076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Presents by </a:t>
            </a:r>
            <a:r>
              <a:rPr lang="en-US" sz="6000" b="1" dirty="0"/>
              <a:t>Yujia Zhang</a:t>
            </a:r>
            <a:endParaRPr lang="en-US" sz="6000" dirty="0"/>
          </a:p>
          <a:p>
            <a:pPr algn="ctr"/>
            <a:r>
              <a:rPr lang="en-US" sz="6000" dirty="0"/>
              <a:t>Key Words: </a:t>
            </a:r>
            <a:r>
              <a:rPr lang="en-US" sz="6000" i="1" dirty="0"/>
              <a:t>COVID-19, Mortality, Age, Gender, Ethnicity, Blood type, Smoking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C1EB3-DF1A-414B-A5D3-FD99AB8A57F7}"/>
              </a:ext>
            </a:extLst>
          </p:cNvPr>
          <p:cNvSpPr/>
          <p:nvPr/>
        </p:nvSpPr>
        <p:spPr>
          <a:xfrm>
            <a:off x="8117715" y="6340784"/>
            <a:ext cx="2021847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400" b="1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Correlational Analysis of COVID-19</a:t>
            </a:r>
            <a:endParaRPr lang="en-US" sz="18400" b="1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16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77" y="850257"/>
            <a:ext cx="26888389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Research Goals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12A134-EA9E-FA4F-B04A-7D6986648F94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loni.usc.edu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D516E-8D6C-444A-B3D8-EC9DB4A7DEC7}"/>
              </a:ext>
            </a:extLst>
          </p:cNvPr>
          <p:cNvSpPr txBox="1"/>
          <p:nvPr/>
        </p:nvSpPr>
        <p:spPr>
          <a:xfrm>
            <a:off x="780677" y="5054436"/>
            <a:ext cx="34271323" cy="10941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u="sng" dirty="0">
                <a:solidFill>
                  <a:srgbClr val="A8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COVID-ARC:</a:t>
            </a:r>
            <a:endParaRPr lang="en-US" sz="8800" u="sng" dirty="0">
              <a:solidFill>
                <a:srgbClr val="A80000"/>
              </a:solidFill>
            </a:endParaRPr>
          </a:p>
          <a:p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COVID-ARC, COVID-19 Data Archive, is a data archive developed to help address the need for a better understanding of COVID-19. We collected data related to the COVID-19 including, but not limited to CT and X-Ray images. </a:t>
            </a:r>
          </a:p>
          <a:p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8800" b="1" dirty="0">
                <a:solidFill>
                  <a:srgbClr val="C00000"/>
                </a:solidFill>
              </a:rPr>
              <a:t>Why is COVID-19 mild for some, but deadly for others?</a:t>
            </a:r>
            <a:endParaRPr lang="en-US" sz="8800" u="sng" dirty="0">
              <a:solidFill>
                <a:srgbClr val="C00000"/>
              </a:solidFill>
            </a:endParaRPr>
          </a:p>
          <a:p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8800" u="sng" dirty="0">
                <a:solidFill>
                  <a:srgbClr val="A80000"/>
                </a:solidFill>
              </a:rPr>
              <a:t>Goals:</a:t>
            </a:r>
          </a:p>
          <a:p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Find the correlation of COVID-19 and other factors such as gender, blood types, and so on.</a:t>
            </a:r>
          </a:p>
          <a:p>
            <a:endParaRPr lang="en-US" sz="4500" dirty="0">
              <a:solidFill>
                <a:schemeClr val="tx1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888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0" y="579795"/>
            <a:ext cx="29123640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AGE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62AB4-997F-AC41-B081-923183123041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loni.usc.edu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C5ADDE-0F3D-5546-8388-440008EF08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646" y="5038544"/>
            <a:ext cx="16146718" cy="109906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7A5B079-98E7-8F49-BAA4-500C77D97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9539" y="5038544"/>
            <a:ext cx="18710228" cy="1099062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DEFEF4A-49AC-4645-B51E-C2D067ECB8F8}"/>
              </a:ext>
            </a:extLst>
          </p:cNvPr>
          <p:cNvSpPr/>
          <p:nvPr/>
        </p:nvSpPr>
        <p:spPr>
          <a:xfrm>
            <a:off x="5177835" y="19518422"/>
            <a:ext cx="238050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https://covid.cdc.gov/covid-data-tracker/?CDC_AA_refVal=https%3A%2F%2Fwww.cdc.gov%2Fcoronavirus%2F2019-ncov%2Fcases-updates%2Fcases-in-us.html#cases_casesper100klast7days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09012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0" y="579795"/>
            <a:ext cx="29123640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Gender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62AB4-997F-AC41-B081-923183123041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loni.usc.edu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A9B104-65D2-4F43-B8AB-B64F87DCC3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6480"/>
            <a:ext cx="18161804" cy="118885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0B2109-FF21-564A-AF83-867F45341C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23349" y="5256479"/>
            <a:ext cx="19740064" cy="1188852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C00C2AD-AEB0-1C48-BEAC-F71A37F00022}"/>
              </a:ext>
            </a:extLst>
          </p:cNvPr>
          <p:cNvSpPr/>
          <p:nvPr/>
        </p:nvSpPr>
        <p:spPr>
          <a:xfrm>
            <a:off x="5177835" y="19518422"/>
            <a:ext cx="238050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https://covid.cdc.gov/covid-data-tracker/?CDC_AA_refVal=https%3A%2F%2Fwww.cdc.gov%2Fcoronavirus%2F2019-ncov%2Fcases-updates%2Fcases-in-us.html#cases_casesper100klast7days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86893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0" y="579795"/>
            <a:ext cx="29123640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Ethnicity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62AB4-997F-AC41-B081-923183123041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loni.usc.edu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118003-CAE7-CC48-9AEB-B6EC7C279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5432" y="4068178"/>
            <a:ext cx="24439404" cy="141922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E0BE1A3-E8AC-B04C-9C91-688E3C30C03D}"/>
              </a:ext>
            </a:extLst>
          </p:cNvPr>
          <p:cNvSpPr/>
          <p:nvPr/>
        </p:nvSpPr>
        <p:spPr>
          <a:xfrm>
            <a:off x="5177835" y="19518422"/>
            <a:ext cx="238050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https://covid.cdc.gov/covid-data-tracker/?CDC_AA_refVal=https%3A%2F%2Fwww.cdc.gov%2Fcoronavirus%2F2019-ncov%2Fcases-updates%2Fcases-in-us.html#cases_casesper100klast7days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53544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0" y="579795"/>
            <a:ext cx="29123640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Smoking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62AB4-997F-AC41-B081-923183123041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loni.usc.edu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EFDC8FF0-5471-A148-969E-ED4196BA43C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0789"/>
            <a:ext cx="17556480" cy="12332811"/>
          </a:xfrm>
          <a:prstGeom prst="rect">
            <a:avLst/>
          </a:pr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43D0491-D1F2-9C43-B1EC-412DD972F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784112"/>
              </p:ext>
            </p:extLst>
          </p:nvPr>
        </p:nvGraphicFramePr>
        <p:xfrm>
          <a:off x="18318931" y="6891470"/>
          <a:ext cx="18786458" cy="9019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9392">
                  <a:extLst>
                    <a:ext uri="{9D8B030D-6E8A-4147-A177-3AD203B41FA5}">
                      <a16:colId xmlns:a16="http://schemas.microsoft.com/office/drawing/2014/main" val="1559421019"/>
                    </a:ext>
                  </a:extLst>
                </a:gridCol>
                <a:gridCol w="7325118">
                  <a:extLst>
                    <a:ext uri="{9D8B030D-6E8A-4147-A177-3AD203B41FA5}">
                      <a16:colId xmlns:a16="http://schemas.microsoft.com/office/drawing/2014/main" val="1101807130"/>
                    </a:ext>
                  </a:extLst>
                </a:gridCol>
                <a:gridCol w="7221948">
                  <a:extLst>
                    <a:ext uri="{9D8B030D-6E8A-4147-A177-3AD203B41FA5}">
                      <a16:colId xmlns:a16="http://schemas.microsoft.com/office/drawing/2014/main" val="1591630748"/>
                    </a:ext>
                  </a:extLst>
                </a:gridCol>
              </a:tblGrid>
              <a:tr h="332414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SMOKING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ODD RATIO AJUSTED FOR AGE, SEC AND ETHNIC 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28090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ODD RATIO AJUSTED COMORBIDITIES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851022"/>
                  </a:ext>
                </a:extLst>
              </a:tr>
              <a:tr h="22547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Never Smoker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28090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179461"/>
                  </a:ext>
                </a:extLst>
              </a:tr>
              <a:tr h="22547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Current Smoker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346339"/>
                  </a:ext>
                </a:extLst>
              </a:tr>
              <a:tr h="118539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Past Smoker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37604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F655DFC9-C6CB-FD46-8599-95777465F5D7}"/>
              </a:ext>
            </a:extLst>
          </p:cNvPr>
          <p:cNvSpPr/>
          <p:nvPr/>
        </p:nvSpPr>
        <p:spPr>
          <a:xfrm>
            <a:off x="5670544" y="19399526"/>
            <a:ext cx="218528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0" indent="-304800"/>
            <a:r>
              <a:rPr lang="en-US" sz="2400" b="1" dirty="0"/>
              <a:t>1. </a:t>
            </a:r>
            <a:r>
              <a:rPr lang="en-US" sz="2400" b="1" dirty="0" err="1"/>
              <a:t>Patanavanich</a:t>
            </a:r>
            <a:r>
              <a:rPr lang="en-US" sz="2400" b="1" dirty="0"/>
              <a:t>, R., &amp; Glantz, S. A. (2020). Smoking Is Associated With COVID-19 Progression: A Meta-analysis. </a:t>
            </a:r>
            <a:r>
              <a:rPr lang="en-US" sz="2400" b="1" i="1" dirty="0"/>
              <a:t>Nicotine &amp; Tobacco Research</a:t>
            </a:r>
            <a:r>
              <a:rPr lang="en-US" sz="2400" b="1" dirty="0"/>
              <a:t>, </a:t>
            </a:r>
            <a:r>
              <a:rPr lang="en-US" sz="2400" b="1" i="1" dirty="0"/>
              <a:t>22</a:t>
            </a:r>
            <a:r>
              <a:rPr lang="en-US" sz="2400" b="1" dirty="0"/>
              <a:t>(9), 1653–1656. https://doi.org/10.1093/ntr/ntaa082</a:t>
            </a:r>
          </a:p>
          <a:p>
            <a:pPr marL="304800" indent="-304800"/>
            <a:r>
              <a:rPr lang="en-US" sz="2400" b="1" dirty="0"/>
              <a:t>2. Israel, A., </a:t>
            </a:r>
            <a:r>
              <a:rPr lang="en-US" sz="2400" b="1" dirty="0" err="1"/>
              <a:t>Feldhamer</a:t>
            </a:r>
            <a:r>
              <a:rPr lang="en-US" sz="2400" b="1" dirty="0"/>
              <a:t>, I., Lahad, A., Levin-Zamir, D., &amp; </a:t>
            </a:r>
            <a:r>
              <a:rPr lang="en-US" sz="2400" b="1" dirty="0" err="1"/>
              <a:t>Lavie</a:t>
            </a:r>
            <a:r>
              <a:rPr lang="en-US" sz="2400" b="1" dirty="0"/>
              <a:t>, G. (2020). Smoking and the risk of COVID-19 in a large observational population study, 1–13. https://</a:t>
            </a:r>
            <a:r>
              <a:rPr lang="en-US" sz="2400" b="1" dirty="0" err="1"/>
              <a:t>doi.org</a:t>
            </a:r>
            <a:r>
              <a:rPr lang="en-US" sz="2400" b="1" dirty="0"/>
              <a:t>/10.1101/2020.06.01.20118877</a:t>
            </a:r>
          </a:p>
          <a:p>
            <a:pPr marL="304800" indent="-304800"/>
            <a:endParaRPr lang="en-US" sz="2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4234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0" y="579795"/>
            <a:ext cx="29123640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Blood Types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62AB4-997F-AC41-B081-923183123041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loni.usc.edu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184F9E-30EB-E24C-AD4E-0AFCE2625512}"/>
              </a:ext>
            </a:extLst>
          </p:cNvPr>
          <p:cNvSpPr/>
          <p:nvPr/>
        </p:nvSpPr>
        <p:spPr>
          <a:xfrm>
            <a:off x="1188720" y="5084117"/>
            <a:ext cx="12161520" cy="1228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rgbClr val="2A2A2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People with type O blood seemed to be less likely to become infected. </a:t>
            </a:r>
          </a:p>
          <a:p>
            <a:endParaRPr lang="en-US" sz="7200" dirty="0">
              <a:solidFill>
                <a:srgbClr val="2A2A2A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rgbClr val="2A2A2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higher proportion of Covid-19 patients with blood group A or AB required mechanical ventilation and had a longer ICU stay compared with patients with blood group O or B.</a:t>
            </a:r>
            <a:endParaRPr lang="en-US" sz="7200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A88E8F-62C3-204A-BA7C-29D4FA12BCC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4961" y="5084117"/>
            <a:ext cx="21979732" cy="1293876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F65299E-071F-E148-A715-010238651BB2}"/>
              </a:ext>
            </a:extLst>
          </p:cNvPr>
          <p:cNvSpPr/>
          <p:nvPr/>
        </p:nvSpPr>
        <p:spPr>
          <a:xfrm>
            <a:off x="5242466" y="19545883"/>
            <a:ext cx="210161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err="1">
                <a:solidFill>
                  <a:srgbClr val="303030"/>
                </a:solidFill>
              </a:rPr>
              <a:t>Latz</a:t>
            </a:r>
            <a:r>
              <a:rPr lang="en-US" sz="2400" b="1" dirty="0">
                <a:solidFill>
                  <a:srgbClr val="303030"/>
                </a:solidFill>
              </a:rPr>
              <a:t> CA, DeCarlo C, Boitano L, et al. Blood type and outcomes in patients with COVID-19. </a:t>
            </a:r>
            <a:r>
              <a:rPr lang="en-US" sz="2400" b="1" i="1" dirty="0">
                <a:solidFill>
                  <a:srgbClr val="303030"/>
                </a:solidFill>
              </a:rPr>
              <a:t>Ann </a:t>
            </a:r>
            <a:r>
              <a:rPr lang="en-US" sz="2400" b="1" i="1" dirty="0" err="1">
                <a:solidFill>
                  <a:srgbClr val="303030"/>
                </a:solidFill>
              </a:rPr>
              <a:t>Hematol</a:t>
            </a:r>
            <a:r>
              <a:rPr lang="en-US" sz="2400" b="1" dirty="0">
                <a:solidFill>
                  <a:srgbClr val="303030"/>
                </a:solidFill>
              </a:rPr>
              <a:t>. 2020;99(9):2113-2118. doi:10.1007/s00277-020-04169-1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 err="1"/>
              <a:t>Hoiland</a:t>
            </a:r>
            <a:r>
              <a:rPr lang="en-US" sz="2400" b="1" dirty="0"/>
              <a:t>, R. L., Fergusson, N. A., Mitra, A. R., </a:t>
            </a:r>
            <a:r>
              <a:rPr lang="en-US" sz="2400" b="1" dirty="0" err="1"/>
              <a:t>Griesdale</a:t>
            </a:r>
            <a:r>
              <a:rPr lang="en-US" sz="2400" b="1" dirty="0"/>
              <a:t>, D. E. G., Devine, D. V., Stukas, S., … </a:t>
            </a:r>
            <a:r>
              <a:rPr lang="en-US" sz="2400" b="1" dirty="0" err="1"/>
              <a:t>Sekhon</a:t>
            </a:r>
            <a:r>
              <a:rPr lang="en-US" sz="2400" b="1" dirty="0"/>
              <a:t>, M. S. (2020). The association of ABO blood group with indices of disease severity and multiorgan dysfunction in COVID-19. </a:t>
            </a:r>
            <a:r>
              <a:rPr lang="en-US" sz="2400" b="1" i="1" dirty="0"/>
              <a:t>Blood Advances</a:t>
            </a:r>
            <a:r>
              <a:rPr lang="en-US" sz="2400" b="1" dirty="0"/>
              <a:t>, </a:t>
            </a:r>
            <a:r>
              <a:rPr lang="en-US" sz="2400" b="1" i="1" dirty="0"/>
              <a:t>4</a:t>
            </a:r>
            <a:r>
              <a:rPr lang="en-US" sz="2400" b="1" dirty="0"/>
              <a:t>(20), 4981–4989. https://</a:t>
            </a:r>
            <a:r>
              <a:rPr lang="en-US" sz="2400" b="1" dirty="0" err="1"/>
              <a:t>doi.org</a:t>
            </a:r>
            <a:r>
              <a:rPr lang="en-US" sz="2400" b="1" dirty="0"/>
              <a:t>/10.1182/bloodadvances.2020002623</a:t>
            </a:r>
          </a:p>
          <a:p>
            <a:pPr marL="457200" indent="-457200">
              <a:buAutoNum type="arabicPeriod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08867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19027</TotalTime>
  <Words>640</Words>
  <Application>Microsoft Macintosh PowerPoint</Application>
  <PresentationFormat>Custom</PresentationFormat>
  <Paragraphs>63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Research Goals</vt:lpstr>
      <vt:lpstr>AGE</vt:lpstr>
      <vt:lpstr>Gender</vt:lpstr>
      <vt:lpstr>Ethnicity</vt:lpstr>
      <vt:lpstr>Smoking</vt:lpstr>
      <vt:lpstr>Blood Types</vt:lpstr>
    </vt:vector>
  </TitlesOfParts>
  <Manager/>
  <Company>© University at Buffalo</Company>
  <LinksUpToDate>false</LinksUpToDate>
  <SharedDoc>false</SharedDoc>
  <HyperlinkBase>www.buffalo.edu/brand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 Research Poster Template</dc:title>
  <dc:subject/>
  <dc:creator/>
  <cp:keywords/>
  <dc:description/>
  <cp:lastModifiedBy>Alexis Bennett</cp:lastModifiedBy>
  <cp:revision>143</cp:revision>
  <cp:lastPrinted>2016-09-29T19:48:31Z</cp:lastPrinted>
  <dcterms:created xsi:type="dcterms:W3CDTF">2016-09-29T18:43:16Z</dcterms:created>
  <dcterms:modified xsi:type="dcterms:W3CDTF">2022-05-27T16:35:01Z</dcterms:modified>
  <cp:category/>
</cp:coreProperties>
</file>